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e" charset="1" panose="02000506040000020004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6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3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2038" y="5559027"/>
            <a:ext cx="10196933" cy="1773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6"/>
              </a:lnSpc>
            </a:pPr>
            <a:r>
              <a:rPr lang="en-US" sz="7276">
                <a:solidFill>
                  <a:srgbClr val="3B41C9"/>
                </a:solidFill>
                <a:latin typeface="Archive Bold"/>
              </a:rPr>
              <a:t>AMÉLIORER LA QUALITÉ DU CODE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189994" y="4246480"/>
            <a:ext cx="11595316" cy="11595316"/>
          </a:xfrm>
          <a:custGeom>
            <a:avLst/>
            <a:gdLst/>
            <a:ahLst/>
            <a:cxnLst/>
            <a:rect r="r" b="b" t="t" l="l"/>
            <a:pathLst>
              <a:path h="11595316" w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8577" y="2848317"/>
            <a:ext cx="6412043" cy="5698703"/>
          </a:xfrm>
          <a:custGeom>
            <a:avLst/>
            <a:gdLst/>
            <a:ahLst/>
            <a:cxnLst/>
            <a:rect r="r" b="b" t="t" l="l"/>
            <a:pathLst>
              <a:path h="5698703" w="641204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0245" y="9491801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6492243" y="3848951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5928660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42038" y="2663404"/>
            <a:ext cx="8163142" cy="3265257"/>
          </a:xfrm>
          <a:custGeom>
            <a:avLst/>
            <a:gdLst/>
            <a:ahLst/>
            <a:cxnLst/>
            <a:rect r="r" b="b" t="t" l="l"/>
            <a:pathLst>
              <a:path h="3265257" w="8163142">
                <a:moveTo>
                  <a:pt x="0" y="0"/>
                </a:moveTo>
                <a:lnTo>
                  <a:pt x="8163142" y="0"/>
                </a:lnTo>
                <a:lnTo>
                  <a:pt x="8163142" y="3265256"/>
                </a:lnTo>
                <a:lnTo>
                  <a:pt x="0" y="326525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987423" y="1181373"/>
            <a:ext cx="127583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sonarQube . . 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ENSIAS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85737" y="9035416"/>
            <a:ext cx="4183142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Zakaria LBAZRI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Bold"/>
              </a:rPr>
              <a:t>Iliyas GAROUACHE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6745" y="5424647"/>
            <a:ext cx="10181313" cy="10181313"/>
          </a:xfrm>
          <a:custGeom>
            <a:avLst/>
            <a:gdLst/>
            <a:ahLst/>
            <a:cxnLst/>
            <a:rect r="r" b="b" t="t" l="l"/>
            <a:pathLst>
              <a:path h="10181313" w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430736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6264" y="5983779"/>
            <a:ext cx="387272" cy="387272"/>
          </a:xfrm>
          <a:custGeom>
            <a:avLst/>
            <a:gdLst/>
            <a:ahLst/>
            <a:cxnLst/>
            <a:rect r="r" b="b" t="t" l="l"/>
            <a:pathLst>
              <a:path h="387272" w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9462" y="2709258"/>
            <a:ext cx="9998538" cy="6549042"/>
          </a:xfrm>
          <a:custGeom>
            <a:avLst/>
            <a:gdLst/>
            <a:ahLst/>
            <a:cxnLst/>
            <a:rect r="r" b="b" t="t" l="l"/>
            <a:pathLst>
              <a:path h="6549042" w="9998538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29518" y="3535977"/>
            <a:ext cx="9255173" cy="342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35"/>
              </a:lnSpc>
            </a:pPr>
            <a:r>
              <a:rPr lang="en-US" sz="9500">
                <a:solidFill>
                  <a:srgbClr val="3B41C9"/>
                </a:solidFill>
                <a:latin typeface="Archive Bold"/>
              </a:rPr>
              <a:t>MERCI POUR VOTRE ATTENTION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057400" y="-2057400"/>
            <a:ext cx="5665864" cy="4114800"/>
            <a:chOff x="0" y="0"/>
            <a:chExt cx="7554485" cy="548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815009" y="4215631"/>
              <a:ext cx="195783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>
                  <a:solidFill>
                    <a:srgbClr val="3B41C9"/>
                  </a:solidFill>
                  <a:latin typeface="Montserrat Classic Bold"/>
                </a:rPr>
                <a:t>SONAR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72848" y="4215631"/>
              <a:ext cx="1781637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3B41C9"/>
                  </a:solidFill>
                  <a:latin typeface="Montserrat"/>
                </a:rPr>
                <a:t>Qube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3257" y="-1905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60807" y="-4834609"/>
            <a:ext cx="10155406" cy="10155406"/>
          </a:xfrm>
          <a:custGeom>
            <a:avLst/>
            <a:gdLst/>
            <a:ahLst/>
            <a:cxnLst/>
            <a:rect r="r" b="b" t="t" l="l"/>
            <a:pathLst>
              <a:path h="10155406" w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3878" y="2209377"/>
            <a:ext cx="5470886" cy="9036813"/>
            <a:chOff x="0" y="0"/>
            <a:chExt cx="384429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l="-74003" t="0" r="-7400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4763" y="790195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49574" y="4877158"/>
            <a:ext cx="1076362" cy="1076362"/>
          </a:xfrm>
          <a:custGeom>
            <a:avLst/>
            <a:gdLst/>
            <a:ahLst/>
            <a:cxnLst/>
            <a:rect r="r" b="b" t="t" l="l"/>
            <a:pathLst>
              <a:path h="1076362" w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49574" y="6056989"/>
            <a:ext cx="1076362" cy="1076362"/>
          </a:xfrm>
          <a:custGeom>
            <a:avLst/>
            <a:gdLst/>
            <a:ahLst/>
            <a:cxnLst/>
            <a:rect r="r" b="b" t="t" l="l"/>
            <a:pathLst>
              <a:path h="1076362" w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-636187" y="4551851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51829" y="1732722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49574" y="7322544"/>
            <a:ext cx="1076362" cy="1076362"/>
          </a:xfrm>
          <a:custGeom>
            <a:avLst/>
            <a:gdLst/>
            <a:ahLst/>
            <a:cxnLst/>
            <a:rect r="r" b="b" t="t" l="l"/>
            <a:pathLst>
              <a:path h="1076362" w="1076362">
                <a:moveTo>
                  <a:pt x="0" y="0"/>
                </a:moveTo>
                <a:lnTo>
                  <a:pt x="1076362" y="0"/>
                </a:lnTo>
                <a:lnTo>
                  <a:pt x="1076362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3052" y="1092417"/>
            <a:ext cx="10891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Qube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33347" y="2626925"/>
            <a:ext cx="741558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OBJECTIF DE L'ATELIER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02812" y="5196899"/>
            <a:ext cx="7698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02812" y="6376729"/>
            <a:ext cx="7698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33347" y="4996874"/>
            <a:ext cx="327152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COMPRENDRE SONARCUBE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33347" y="6176704"/>
            <a:ext cx="327152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APPRENDRE SON INSTALLATION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33347" y="7483487"/>
            <a:ext cx="370779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DÉCOUVRIR SES FONCTIONNALITÉS CLÉS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02812" y="7642284"/>
            <a:ext cx="7698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83660" y="3603546"/>
            <a:ext cx="9320679" cy="5755204"/>
          </a:xfrm>
          <a:custGeom>
            <a:avLst/>
            <a:gdLst/>
            <a:ahLst/>
            <a:cxnLst/>
            <a:rect r="r" b="b" t="t" l="l"/>
            <a:pathLst>
              <a:path h="5755204" w="9320679">
                <a:moveTo>
                  <a:pt x="0" y="0"/>
                </a:moveTo>
                <a:lnTo>
                  <a:pt x="9320680" y="0"/>
                </a:lnTo>
                <a:lnTo>
                  <a:pt x="932068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Qube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1664" y="1580648"/>
            <a:ext cx="10584673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SONARCUBE EN UN COUP D'ŒIL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62429" y="3510872"/>
            <a:ext cx="8163142" cy="3265257"/>
          </a:xfrm>
          <a:custGeom>
            <a:avLst/>
            <a:gdLst/>
            <a:ahLst/>
            <a:cxnLst/>
            <a:rect r="r" b="b" t="t" l="l"/>
            <a:pathLst>
              <a:path h="3265257" w="8163142">
                <a:moveTo>
                  <a:pt x="0" y="0"/>
                </a:moveTo>
                <a:lnTo>
                  <a:pt x="8163142" y="0"/>
                </a:lnTo>
                <a:lnTo>
                  <a:pt x="8163142" y="3265256"/>
                </a:lnTo>
                <a:lnTo>
                  <a:pt x="0" y="32652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Qube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2658" y="1657350"/>
            <a:ext cx="1140268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QU'EST-CE QUE SONARCUBE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03257" y="7336429"/>
            <a:ext cx="118814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80808"/>
                </a:solidFill>
                <a:latin typeface="Open Sans Bold"/>
              </a:rPr>
              <a:t>C’est un Analyseur Statique du Code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Qube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3654" y="3122316"/>
            <a:ext cx="1140268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ANALYSE STATIQUE DU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43654" y="4663067"/>
            <a:ext cx="12200691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Examen approfondi du code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Identification des problèmes potentiels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Évaluation de la qualité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Qube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776" y="2901858"/>
            <a:ext cx="15349751" cy="148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5300">
                <a:solidFill>
                  <a:srgbClr val="3B41C9"/>
                </a:solidFill>
                <a:latin typeface="Archive Bold"/>
              </a:rPr>
              <a:t>AMÉLIORATION DE LA QUALITÉ </a:t>
            </a:r>
          </a:p>
          <a:p>
            <a:pPr algn="ctr">
              <a:lnSpc>
                <a:spcPts val="5830"/>
              </a:lnSpc>
            </a:pPr>
            <a:r>
              <a:rPr lang="en-US" sz="5300">
                <a:solidFill>
                  <a:srgbClr val="3B41C9"/>
                </a:solidFill>
                <a:latin typeface="Archive Bold"/>
              </a:rPr>
              <a:t>DU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43654" y="4663067"/>
            <a:ext cx="1009864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Réduction des défauts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Identification des vulnérabilités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Optimisation de la performance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3856" y="1092417"/>
            <a:ext cx="14683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Qube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776" y="2901858"/>
            <a:ext cx="15349751" cy="148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5300">
                <a:solidFill>
                  <a:srgbClr val="3B41C9"/>
                </a:solidFill>
                <a:latin typeface="Archive Bold"/>
              </a:rPr>
              <a:t>AMÉLIORATION DE LA QUALITÉ </a:t>
            </a:r>
          </a:p>
          <a:p>
            <a:pPr algn="ctr">
              <a:lnSpc>
                <a:spcPts val="5830"/>
              </a:lnSpc>
            </a:pPr>
            <a:r>
              <a:rPr lang="en-US" sz="5300">
                <a:solidFill>
                  <a:srgbClr val="3B41C9"/>
                </a:solidFill>
                <a:latin typeface="Archive Bold"/>
              </a:rPr>
              <a:t>DU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43654" y="4663067"/>
            <a:ext cx="1009864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Réduction des défauts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Identification des vulnérabilités</a:t>
            </a:r>
          </a:p>
          <a:p>
            <a:pPr algn="just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Optimisation de la performance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3257" y="-19054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60807" y="-4834609"/>
            <a:ext cx="10155406" cy="10155406"/>
          </a:xfrm>
          <a:custGeom>
            <a:avLst/>
            <a:gdLst/>
            <a:ahLst/>
            <a:cxnLst/>
            <a:rect r="r" b="b" t="t" l="l"/>
            <a:pathLst>
              <a:path h="10155406" w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3878" y="2209377"/>
            <a:ext cx="5470886" cy="9036813"/>
            <a:chOff x="0" y="0"/>
            <a:chExt cx="384429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43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4302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l="-74003" t="0" r="-7400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764451" y="131085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4763" y="790195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068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03617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-636187" y="4551851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51829" y="1732722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3052" y="1092417"/>
            <a:ext cx="10891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SONAR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2236" y="1092417"/>
            <a:ext cx="133622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Qube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33347" y="2626925"/>
            <a:ext cx="8003771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FONCTIONNALITÉS CLÉS DE SONARCUBE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33347" y="4635044"/>
            <a:ext cx="9493748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ANALYSE STATIQUE DU CODE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DÉTECTION DES DUPLICATIONS DE CODE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ÉVALUATION DE LA COUVERTURE DE CODE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GÉNÉRATION DE RAPPORTS DÉTAILLÉS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IDENTIFICATION DES VULNÉRABILITÉS DE SÉCURITÉ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SUIVI DES PROGRÈS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COMPATIBILITÉ MULTI-LANGAGES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62429" y="4980298"/>
            <a:ext cx="8163142" cy="3265257"/>
          </a:xfrm>
          <a:custGeom>
            <a:avLst/>
            <a:gdLst/>
            <a:ahLst/>
            <a:cxnLst/>
            <a:rect r="r" b="b" t="t" l="l"/>
            <a:pathLst>
              <a:path h="3265257" w="8163142">
                <a:moveTo>
                  <a:pt x="0" y="0"/>
                </a:moveTo>
                <a:lnTo>
                  <a:pt x="8163142" y="0"/>
                </a:lnTo>
                <a:lnTo>
                  <a:pt x="8163142" y="3265257"/>
                </a:lnTo>
                <a:lnTo>
                  <a:pt x="0" y="3265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057400" y="-2057400"/>
            <a:ext cx="5665864" cy="4114800"/>
            <a:chOff x="0" y="0"/>
            <a:chExt cx="7554485" cy="548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815009" y="4215631"/>
              <a:ext cx="195783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20"/>
                </a:lnSpc>
              </a:pPr>
              <a:r>
                <a:rPr lang="en-US" sz="2300">
                  <a:solidFill>
                    <a:srgbClr val="3B41C9"/>
                  </a:solidFill>
                  <a:latin typeface="Montserrat Classic Bold"/>
                </a:rPr>
                <a:t>SONAR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772848" y="4215631"/>
              <a:ext cx="1781637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3B41C9"/>
                  </a:solidFill>
                  <a:latin typeface="Montserrat"/>
                </a:rPr>
                <a:t>Qube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14565" y="2911383"/>
            <a:ext cx="12658870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TELECHARGEMENT,INSTALLATION ET CONFIGURATION DE SONARCUBE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DAF3I9xzmOA</dc:identifier>
  <dcterms:modified xsi:type="dcterms:W3CDTF">2011-08-01T06:04:30Z</dcterms:modified>
  <cp:revision>1</cp:revision>
  <dc:title>ENSIAS</dc:title>
</cp:coreProperties>
</file>